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80" r:id="rId3"/>
    <p:sldId id="256" r:id="rId4"/>
    <p:sldId id="257" r:id="rId5"/>
    <p:sldId id="258" r:id="rId6"/>
    <p:sldId id="259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204" y="-96"/>
      </p:cViewPr>
      <p:guideLst>
        <p:guide orient="horz" pos="256"/>
        <p:guide pos="2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4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7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9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3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2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FF64-71D4-9C40-A778-6C49B0848461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8092-BA19-5540-9279-96EE9364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9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s.exeter.ac.uk/rdp/" TargetMode="External"/><Relationship Id="rId7" Type="http://schemas.openxmlformats.org/officeDocument/2006/relationships/hyperlink" Target="http://blogs.exeter.ac.uk/openresearchexeter/2013/11/12/guidelines-on-data-retention-for-epsrc-funded-research-project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s.exeter.ac.uk/openresearchexeter/" TargetMode="External"/><Relationship Id="rId5" Type="http://schemas.openxmlformats.org/officeDocument/2006/relationships/hyperlink" Target="http://as.exeter.ac.uk/library/resources/rdm/" TargetMode="External"/><Relationship Id="rId4" Type="http://schemas.openxmlformats.org/officeDocument/2006/relationships/hyperlink" Target="http://www.exeter.ac.uk/staff/development/courses/coursedetail/?code=2008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dm@exeter.ac.uk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s.exeter.ac.uk/library/resources/rd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oE Corporate PowerpointTitl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9" y="-2850"/>
            <a:ext cx="9174769" cy="686085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25092" y="5556406"/>
            <a:ext cx="674828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University of Exeter case study – expectation one</a:t>
            </a:r>
            <a:endParaRPr lang="en-US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48851" y="6124090"/>
            <a:ext cx="7772400" cy="39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Dr Gareth Cole. Data Curation Officer. University of Exeter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E Corporate Ppoint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0062AB"/>
                </a:solidFill>
                <a:latin typeface="Arial" charset="0"/>
                <a:cs typeface="+mn-cs"/>
              </a:rPr>
              <a:t>Expectation one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organisations will promote internal awareness of these principles and expectations and ensure that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researchers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research students have a general awareness of the regulatory environment and of the available exemptions which may be used, should the need arise, to justify the withholding of research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oE Corporate Powerpoi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0062AB"/>
                </a:solidFill>
                <a:latin typeface="Arial" charset="0"/>
                <a:cs typeface="+mn-cs"/>
              </a:rPr>
              <a:t>Promoting internal awareness – to whom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Researchers (65 current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EPSRC projects)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marL="342900" indent="-342900">
              <a:lnSpc>
                <a:spcPct val="1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PGRs</a:t>
            </a:r>
          </a:p>
          <a:p>
            <a:pPr marL="342900" indent="-342900">
              <a:lnSpc>
                <a:spcPct val="1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College Professional Services staff</a:t>
            </a:r>
          </a:p>
          <a:p>
            <a:pPr marL="342900" indent="-342900">
              <a:lnSpc>
                <a:spcPct val="1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Central Professional Services staff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oE Corporate Powerpoin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0062AB"/>
                </a:solidFill>
                <a:latin typeface="Arial" charset="0"/>
                <a:cs typeface="+mn-cs"/>
              </a:rPr>
              <a:t>Promoting internal awareness – how?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Training sessions on established </a:t>
            </a:r>
            <a:r>
              <a:rPr lang="en-US" dirty="0" err="1" smtClean="0">
                <a:solidFill>
                  <a:srgbClr val="808080"/>
                </a:solidFill>
                <a:latin typeface="Arial" charset="0"/>
              </a:rPr>
              <a:t>programmes</a:t>
            </a:r>
            <a:endParaRPr lang="en-US" dirty="0" smtClean="0">
              <a:solidFill>
                <a:srgbClr val="808080"/>
              </a:solidFill>
              <a:latin typeface="Arial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Arial" charset="0"/>
                <a:hlinkClick r:id="rId3"/>
              </a:rPr>
              <a:t>Researcher Development Programme</a:t>
            </a:r>
            <a:endParaRPr lang="en-US" dirty="0" smtClean="0">
              <a:solidFill>
                <a:srgbClr val="808080"/>
              </a:solidFill>
              <a:latin typeface="Arial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Arial" charset="0"/>
                <a:hlinkClick r:id="rId4"/>
              </a:rPr>
              <a:t>Doctoral Supervisor Course</a:t>
            </a:r>
            <a:endParaRPr lang="en-US" dirty="0" smtClean="0">
              <a:solidFill>
                <a:srgbClr val="808080"/>
              </a:solidFill>
              <a:latin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Information online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Arial" charset="0"/>
                <a:hlinkClick r:id="rId5"/>
              </a:rPr>
              <a:t>Website</a:t>
            </a:r>
            <a:endParaRPr lang="en-US" dirty="0" smtClean="0">
              <a:solidFill>
                <a:srgbClr val="808080"/>
              </a:solidFill>
              <a:latin typeface="Arial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Arial" charset="0"/>
                <a:hlinkClick r:id="rId6"/>
              </a:rPr>
              <a:t>Blog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 – e.g. post on </a:t>
            </a:r>
            <a:r>
              <a:rPr lang="en-US" dirty="0" smtClean="0">
                <a:solidFill>
                  <a:srgbClr val="808080"/>
                </a:solidFill>
                <a:latin typeface="Arial" charset="0"/>
                <a:hlinkClick r:id="rId7"/>
              </a:rPr>
              <a:t>EPSRC</a:t>
            </a:r>
            <a:endParaRPr lang="en-US" dirty="0" smtClean="0">
              <a:solidFill>
                <a:srgbClr val="808080"/>
              </a:solidFill>
              <a:latin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Ad hoc training/information sessions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Drop in sessions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Meetings with relevant Research Office and College staff (most of our EPSRC money is within one academic college)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oE Corporate Powerpoin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0062AB"/>
                </a:solidFill>
                <a:latin typeface="Arial" charset="0"/>
                <a:cs typeface="+mn-cs"/>
              </a:rPr>
              <a:t>Promoting internal awareness – new projects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0362" y="1610481"/>
            <a:ext cx="8532141" cy="122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Email sent to new funded projects about open access requirements (RCUK and </a:t>
            </a:r>
            <a:r>
              <a:rPr lang="en-US" dirty="0" err="1" smtClean="0">
                <a:solidFill>
                  <a:srgbClr val="808080"/>
                </a:solidFill>
                <a:latin typeface="Arial" charset="0"/>
              </a:rPr>
              <a:t>Wellcome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: </a:t>
            </a:r>
            <a:r>
              <a:rPr lang="en-US" dirty="0" err="1" smtClean="0">
                <a:solidFill>
                  <a:srgbClr val="808080"/>
                </a:solidFill>
                <a:latin typeface="Arial" charset="0"/>
              </a:rPr>
              <a:t>inc.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 need for statement on underlying research materials)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For EPSRC projects </a:t>
            </a:r>
            <a:r>
              <a:rPr lang="en-US" smtClean="0">
                <a:solidFill>
                  <a:srgbClr val="808080"/>
                </a:solidFill>
                <a:latin typeface="Arial" charset="0"/>
              </a:rPr>
              <a:t>additional information </a:t>
            </a:r>
            <a:r>
              <a:rPr lang="en-US" dirty="0" smtClean="0">
                <a:solidFill>
                  <a:srgbClr val="808080"/>
                </a:solidFill>
                <a:latin typeface="Arial" charset="0"/>
              </a:rPr>
              <a:t>included about data expectations</a:t>
            </a:r>
            <a:endParaRPr lang="en-US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oE Corporate Powerpoint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0062AB"/>
                </a:solidFill>
                <a:latin typeface="Arial" charset="0"/>
                <a:cs typeface="+mn-cs"/>
              </a:rPr>
              <a:t>Main lessons/advice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50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Use existing lines of communication where possible.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Recipients read/trust </a:t>
            </a:r>
            <a:r>
              <a:rPr lang="en-US" sz="1600" dirty="0" err="1" smtClean="0">
                <a:solidFill>
                  <a:srgbClr val="808080"/>
                </a:solidFill>
                <a:latin typeface="Arial" charset="0"/>
              </a:rPr>
              <a:t>comms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 they are used to more than a one off email from someone they don’t know.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Ensure support from senior management.</a:t>
            </a:r>
            <a:endParaRPr lang="en-US" sz="1600" dirty="0">
              <a:solidFill>
                <a:srgbClr val="808080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No one medium will reach every researcher.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Emails are good but some recipients can receive 100s a day.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Flyers/posters have some effect – if only to raise questions.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No one team can do all the advocacy necessary.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Recipients don’t always read email.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Also use informal routes of communication.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Arial" charset="0"/>
              </a:rPr>
              <a:t>People change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jobs</a:t>
            </a:r>
            <a:r>
              <a:rPr lang="en-US" sz="1600" dirty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– don’t assume the knowledge stays with the post.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Can there be too much advocacy?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Do recipients start to “</a:t>
            </a:r>
            <a:r>
              <a:rPr lang="en-US" sz="1600" dirty="0">
                <a:solidFill>
                  <a:srgbClr val="808080"/>
                </a:solidFill>
                <a:latin typeface="Arial" charset="0"/>
              </a:rPr>
              <a:t>t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une out” and miss important updates.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Work with your contacts and take their advice on communicating with the target audience.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Arial" charset="0"/>
              </a:rPr>
              <a:t>F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ace to face sessions work best to get more complex information across.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Work with existing experts at the/your research </a:t>
            </a:r>
            <a:r>
              <a:rPr lang="en-US" sz="1600" dirty="0" err="1" smtClean="0">
                <a:solidFill>
                  <a:srgbClr val="808080"/>
                </a:solidFill>
                <a:latin typeface="Arial" charset="0"/>
              </a:rPr>
              <a:t>organisation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62AB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Arial" charset="0"/>
              </a:rPr>
              <a:t>Don’t assume knowledge.</a:t>
            </a:r>
            <a:endParaRPr lang="en-US" sz="1600" dirty="0">
              <a:solidFill>
                <a:srgbClr val="808080"/>
              </a:solidFill>
              <a:latin typeface="Arial" charset="0"/>
            </a:endParaRP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2200" dirty="0" smtClean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oE Corporate Ppoint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2840" y="1729619"/>
            <a:ext cx="7772400" cy="167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GB" sz="2700" b="1" dirty="0" smtClean="0">
                <a:solidFill>
                  <a:srgbClr val="0062AB"/>
                </a:solidFill>
                <a:latin typeface="Arial"/>
                <a:cs typeface="Arial"/>
              </a:rPr>
              <a:t>Questions</a:t>
            </a:r>
            <a:endParaRPr lang="en-GB" sz="2700" b="1" dirty="0">
              <a:solidFill>
                <a:srgbClr val="0062AB"/>
              </a:solidFill>
              <a:latin typeface="Arial"/>
              <a:cs typeface="Arial"/>
            </a:endParaRPr>
          </a:p>
          <a:p>
            <a:pPr>
              <a:spcAft>
                <a:spcPts val="1000"/>
              </a:spcAft>
            </a:pPr>
            <a:endParaRPr lang="en-GB" sz="2700" dirty="0">
              <a:solidFill>
                <a:srgbClr val="7F7F7F"/>
              </a:solidFill>
              <a:latin typeface="Calibri" charset="0"/>
            </a:endParaRPr>
          </a:p>
          <a:p>
            <a:pPr>
              <a:spcAft>
                <a:spcPts val="1000"/>
              </a:spcAft>
            </a:pPr>
            <a:r>
              <a:rPr lang="en-US" sz="2700" dirty="0">
                <a:solidFill>
                  <a:srgbClr val="7F7F7F"/>
                </a:solidFill>
                <a:latin typeface="Calibri" charset="0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840" y="4519313"/>
            <a:ext cx="7772400" cy="3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7F7F7F"/>
                </a:solidFill>
                <a:latin typeface="Arial" charset="0"/>
              </a:rPr>
              <a:t>Contact us:</a:t>
            </a:r>
            <a:endParaRPr lang="en-US" sz="1600" dirty="0">
              <a:solidFill>
                <a:srgbClr val="7F7F7F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2840" y="4862213"/>
            <a:ext cx="7772400" cy="6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7F7F7F"/>
                </a:solidFill>
                <a:latin typeface="Arial" charset="0"/>
                <a:hlinkClick r:id="rId3"/>
              </a:rPr>
              <a:t>rdm@exeter.ac.uk</a:t>
            </a:r>
            <a:endParaRPr lang="en-US" sz="1600" dirty="0">
              <a:solidFill>
                <a:srgbClr val="7F7F7F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7F7F7F"/>
                </a:solidFill>
                <a:latin typeface="Arial" charset="0"/>
              </a:rPr>
              <a:t>Website: </a:t>
            </a:r>
            <a:r>
              <a:rPr lang="en-US" sz="1600" dirty="0">
                <a:solidFill>
                  <a:srgbClr val="7F7F7F"/>
                </a:solidFill>
                <a:latin typeface="Arial" charset="0"/>
                <a:hlinkClick r:id="rId4"/>
              </a:rPr>
              <a:t>http://as.exeter.ac.uk/library/resources/rdm</a:t>
            </a:r>
            <a:r>
              <a:rPr lang="en-US" sz="1600" dirty="0" smtClean="0">
                <a:solidFill>
                  <a:srgbClr val="7F7F7F"/>
                </a:solidFill>
                <a:latin typeface="Arial" charset="0"/>
                <a:hlinkClick r:id="rId4"/>
              </a:rPr>
              <a:t>/</a:t>
            </a:r>
            <a:endParaRPr lang="en-US" sz="1600" dirty="0">
              <a:solidFill>
                <a:srgbClr val="7F7F7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392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Denman</dc:creator>
  <cp:lastModifiedBy>Cole, Gareth</cp:lastModifiedBy>
  <cp:revision>90</cp:revision>
  <dcterms:created xsi:type="dcterms:W3CDTF">2011-11-15T11:28:50Z</dcterms:created>
  <dcterms:modified xsi:type="dcterms:W3CDTF">2014-04-30T09:32:39Z</dcterms:modified>
</cp:coreProperties>
</file>